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261" r:id="rId3"/>
    <p:sldId id="299" r:id="rId4"/>
    <p:sldId id="264" r:id="rId5"/>
    <p:sldId id="463" r:id="rId6"/>
    <p:sldId id="464" r:id="rId7"/>
    <p:sldId id="4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44"/>
    <p:restoredTop sz="94645"/>
  </p:normalViewPr>
  <p:slideViewPr>
    <p:cSldViewPr snapToGrid="0" snapToObjects="1">
      <p:cViewPr varScale="1">
        <p:scale>
          <a:sx n="118" d="100"/>
          <a:sy n="118" d="100"/>
        </p:scale>
        <p:origin x="232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3DA34-50F9-E745-99C2-1005F142F6E3}" type="datetimeFigureOut">
              <a:rPr lang="en-US" smtClean="0"/>
              <a:t>6/17/21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04352-06AE-134F-82D6-D04E60189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8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Failure</a:t>
            </a:r>
            <a:r>
              <a:rPr lang="en-US" baseline="0" dirty="0"/>
              <a:t> can be left for chance, especially since it can happen all on its own.   However, quality must be planned for by laboratory management.  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278D7-F60D-4566-B6A0-0C93C53596C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6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8968" indent="-288065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52258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13162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74065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34968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95872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56775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917678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fld id="{10D5B874-21B3-4900-BC22-6B34E3549501}" type="slidenum">
              <a:rPr lang="en-US" altLang="en-US" smtClean="0"/>
              <a:pPr eaLnBrk="1" hangingPunct="1"/>
              <a:t>2</a:t>
            </a:fld>
            <a:endParaRPr lang="en-US" altLang="en-US" dirty="0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8968" indent="-288065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52258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13162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74065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34968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95872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56775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917678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r>
              <a:rPr lang="en-US" altLang="en-US" dirty="0"/>
              <a:t>Strengthening Laboratory Management Toward Accreditation</a:t>
            </a:r>
          </a:p>
        </p:txBody>
      </p:sp>
      <p:sp>
        <p:nvSpPr>
          <p:cNvPr id="80900" name="Rectangle 7"/>
          <p:cNvSpPr txBox="1">
            <a:spLocks noGrp="1" noChangeArrowheads="1"/>
          </p:cNvSpPr>
          <p:nvPr/>
        </p:nvSpPr>
        <p:spPr bwMode="auto">
          <a:xfrm>
            <a:off x="4008100" y="8893003"/>
            <a:ext cx="3067374" cy="468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32" tIns="46966" rIns="93932" bIns="46966" anchor="b"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r" eaLnBrk="1" hangingPunct="1"/>
            <a:fld id="{9DED25AA-F6AD-4D8D-B06B-CE3F798391D2}" type="slidenum">
              <a:rPr lang="en-US" altLang="en-US" sz="1200"/>
              <a:pPr algn="r" eaLnBrk="1" hangingPunct="1"/>
              <a:t>2</a:t>
            </a:fld>
            <a:endParaRPr lang="en-US" altLang="en-US" sz="1200" dirty="0"/>
          </a:p>
        </p:txBody>
      </p:sp>
      <p:sp>
        <p:nvSpPr>
          <p:cNvPr id="809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3938" y="700088"/>
            <a:ext cx="4568825" cy="3163887"/>
          </a:xfrm>
          <a:ln/>
        </p:spPr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0716" y="4385744"/>
            <a:ext cx="6195646" cy="4574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charset="0"/>
              <a:ea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3280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402DC-5BFB-4640-8D49-08DFBA887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2EE63-1083-F14F-8DA3-BA80A6535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6944C-F286-0C4A-A54E-B1C05DBA5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6/17/21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9D619-7F17-5840-8EB4-FEE9114B1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1828F-0E99-B74A-8B46-0419416F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7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1B8EC-23E9-0E4E-A880-AF98D6871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EE891-3E36-5648-8496-9058B47CA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40239-3E42-AA46-A912-888BDD378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6/17/21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4967D-9BB1-D943-9EAC-C509D83BE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B0BB2-E7B3-1141-B03E-94EE463FB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8338A2-CFFE-0E45-A1B1-C4B0F2E86E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6D97C-ED32-DC4E-ADD3-B99D4C28D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49431-8890-D84A-9121-5D3A78B2B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6/17/21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ADDDF-7D5F-D947-961F-CA1855517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C660D-6409-9444-8F98-46FB99559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66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431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519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514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935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348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817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370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25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B72B3-876F-D440-AA63-92B59906C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16BBA-A21B-B440-8428-875AC1F2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864EB-C63E-3343-9E9D-0FE93FFAC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6/17/21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1402D-5D7D-D04C-A443-5E89E221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31978-80B8-6244-B674-84DC2E28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703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060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017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84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9043D-58C8-8A46-9D55-D45560647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36E5CF-35B2-A646-95A9-26612601C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61D13-0405-A64E-8E3A-338234C7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6/17/21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D4D1B-2739-3A4D-A74E-D21064A94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98C20-3A95-4245-97D8-1F0C4FC89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9D21E-56D8-FD49-98FF-149DE9844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CE531-F4ED-F942-9AA7-73CE02597F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93939-C018-7C41-AA8B-4CA2AF3D8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CE18F-9C61-9E4C-823B-4D9F990B6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6/17/21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54BDD-0109-754E-80AA-5F0D6B871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19300-4E02-C748-A850-1DD77F970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5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7CF4E-44F6-334F-9555-87874A964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F47D1-AF61-D34D-844E-C37C3A0F2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8EC48-756F-4E4A-80C0-2D25450FD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F1D7BF-D542-0442-88F8-54B126CB8E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46A352-90D5-7B49-8E55-4A4CC081AA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7BC52-95D7-B74F-B31E-CF7E68A8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6/17/21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3A7FA2-1CE9-E84F-8868-717659620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6F5088-A292-A741-BAAA-8E9FEADCA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FCE92-E07C-0444-8227-2054A0BC9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6C4B35-6E3F-F947-A822-E8F27A1A4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6/17/21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98777D-E028-B34C-A387-AF65D1C3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344543-B2FA-604D-9603-9DB84E053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6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870902-E848-884A-9C22-CE1AC485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6/17/21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A961A0-F261-4344-B5C7-38924254B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B968E-1754-C248-BAD6-A225EC837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8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D6960-B74A-304C-98FA-BCB02222B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361F1-555B-C643-BE07-97D7D5C39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8C1370-DB15-DC4A-A579-E9AE75A48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02AA22-1D2B-EB47-8E8C-E18265DED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6/17/21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1131DF-487A-7145-B73B-75C7536D7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35EF1-7A94-2647-A96F-84AE3464B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00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AD845-3390-DF4A-AFB4-878C16D9C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88B43F-B46D-A040-BED5-E54F71F35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464358-5244-CA4D-B00E-BFC43DFC0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4B7A5-C70F-1140-94BC-1470B1B93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6/17/21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74A57-E88D-4D4A-A45A-BCF568E8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02ACB-16DD-DE40-A8E5-497FF7B07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7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7AB45E-6FA5-B14F-9531-F30BF8AF3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AA74DD-07BD-FE4F-8E17-F55B96F3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486FE-0746-0841-B392-229C1DA4D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5A447-CA25-EB48-885A-7B9DBD728D39}" type="datetimeFigureOut">
              <a:rPr lang="en-US" smtClean="0"/>
              <a:t>6/17/21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69ECE-F659-7A4D-B088-6966F6306E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26D0A-82F1-0F4B-92A8-8A4746F06A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4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Clipart - &lt;strong&gt;Hammer&lt;/strong&gt; (Silhouette)"/>
          <p:cNvPicPr>
            <a:picLocks noChangeAspect="1"/>
          </p:cNvPicPr>
          <p:nvPr/>
        </p:nvPicPr>
        <p:blipFill>
          <a:blip r:embed="rId3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2008" y="2724053"/>
            <a:ext cx="6108116" cy="38404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95443F83-AEC7-4D6D-89B6-AACCAE3B9CA7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43000" y="326003"/>
            <a:ext cx="8899497" cy="4051295"/>
            <a:chOff x="264392" y="318655"/>
            <a:chExt cx="9641608" cy="3823854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4392" y="1031966"/>
              <a:ext cx="3182112" cy="2743200"/>
            </a:xfrm>
            <a:prstGeom prst="rect">
              <a:avLst/>
            </a:prstGeom>
          </p:spPr>
        </p:pic>
        <p:cxnSp>
          <p:nvCxnSpPr>
            <p:cNvPr id="5" name="Straight Connector 4"/>
            <p:cNvCxnSpPr/>
            <p:nvPr/>
          </p:nvCxnSpPr>
          <p:spPr>
            <a:xfrm flipV="1">
              <a:off x="1468582" y="318655"/>
              <a:ext cx="8437418" cy="1593272"/>
            </a:xfrm>
            <a:prstGeom prst="line">
              <a:avLst/>
            </a:prstGeom>
            <a:ln w="317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371600" y="1911927"/>
              <a:ext cx="8534400" cy="2230582"/>
            </a:xfrm>
            <a:prstGeom prst="line">
              <a:avLst/>
            </a:prstGeom>
            <a:ln w="317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4613103" y="1434261"/>
            <a:ext cx="645138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7030A0"/>
                </a:solidFill>
              </a:rPr>
              <a:t>QMS 1: Management </a:t>
            </a:r>
          </a:p>
          <a:p>
            <a:pPr algn="ctr"/>
            <a:r>
              <a:rPr lang="en-US" sz="5400" b="1" dirty="0">
                <a:ln/>
                <a:solidFill>
                  <a:srgbClr val="7030A0"/>
                </a:solidFill>
              </a:rPr>
              <a:t>Responsibility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32204" y="4379423"/>
            <a:ext cx="6803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7030A0"/>
                </a:solidFill>
                <a:latin typeface="Arial Black" panose="020B0A04020102020204" pitchFamily="34" charset="0"/>
              </a:rPr>
              <a:t>1.2 Management Tools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14452C4-1746-A64E-B38D-4911CBC2BC69}"/>
              </a:ext>
            </a:extLst>
          </p:cNvPr>
          <p:cNvSpPr txBox="1"/>
          <p:nvPr/>
        </p:nvSpPr>
        <p:spPr>
          <a:xfrm>
            <a:off x="4987284" y="5214832"/>
            <a:ext cx="5189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Homework: Process Map</a:t>
            </a:r>
          </a:p>
        </p:txBody>
      </p:sp>
    </p:spTree>
    <p:extLst>
      <p:ext uri="{BB962C8B-B14F-4D97-AF65-F5344CB8AC3E}">
        <p14:creationId xmlns:p14="http://schemas.microsoft.com/office/powerpoint/2010/main" val="385946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111810"/>
            <a:ext cx="9410700" cy="1590416"/>
          </a:xfrm>
        </p:spPr>
        <p:txBody>
          <a:bodyPr anchor="t"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altLang="en-US" b="1" dirty="0">
                <a:latin typeface="+mn-lt"/>
                <a:ea typeface="ＭＳ Ｐゴシック" pitchFamily="-111" charset="-128"/>
              </a:rPr>
              <a:t>Activity: </a:t>
            </a:r>
            <a:r>
              <a:rPr lang="en-US" altLang="en-US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Process Mapping </a:t>
            </a:r>
            <a:br>
              <a:rPr lang="en-US" altLang="en-US" b="1" dirty="0">
                <a:latin typeface="+mn-lt"/>
                <a:ea typeface="ＭＳ Ｐゴシック" pitchFamily="-111" charset="-128"/>
              </a:rPr>
            </a:br>
            <a:r>
              <a:rPr lang="en-US" altLang="en-US" sz="4000" b="1" dirty="0">
                <a:latin typeface="+mn-lt"/>
                <a:ea typeface="ＭＳ Ｐゴシック" pitchFamily="-111" charset="-128"/>
              </a:rPr>
              <a:t>Part I - Order the Steps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78606"/>
            <a:ext cx="3994484" cy="5379394"/>
          </a:xfrm>
        </p:spPr>
        <p:txBody>
          <a:bodyPr>
            <a:normAutofit/>
          </a:bodyPr>
          <a:lstStyle/>
          <a:p>
            <a:pPr marL="174625" indent="-174625">
              <a:buNone/>
            </a:pPr>
            <a:r>
              <a:rPr lang="en-US" altLang="en-US" sz="2400" dirty="0">
                <a:solidFill>
                  <a:srgbClr val="336600"/>
                </a:solidFill>
                <a:latin typeface="Impact" pitchFamily="-111" charset="0"/>
                <a:ea typeface="ＭＳ Ｐゴシック" pitchFamily="-111" charset="-128"/>
              </a:rPr>
              <a:t>Purpose</a:t>
            </a:r>
            <a:r>
              <a:rPr lang="en-US" altLang="en-US" sz="2400" dirty="0">
                <a:ea typeface="ＭＳ Ｐゴシック" pitchFamily="-111" charset="-128"/>
              </a:rPr>
              <a:t>  </a:t>
            </a:r>
          </a:p>
          <a:p>
            <a:pPr marL="174625" indent="-174625"/>
            <a:r>
              <a:rPr lang="en-US" altLang="en-US" sz="2400" dirty="0">
                <a:ea typeface="ＭＳ Ｐゴシック" pitchFamily="-111" charset="-128"/>
              </a:rPr>
              <a:t>To map the Path of Workflow.</a:t>
            </a:r>
          </a:p>
          <a:p>
            <a:pPr marL="174625" indent="-174625"/>
            <a:r>
              <a:rPr lang="en-US" altLang="en-US" sz="2400" dirty="0">
                <a:ea typeface="ＭＳ Ｐゴシック" pitchFamily="-111" charset="-128"/>
              </a:rPr>
              <a:t>To use this mapping tool to increase the productivity and efficiency of the laboratory.</a:t>
            </a:r>
            <a:endParaRPr lang="en-US" altLang="en-US" sz="2400" dirty="0">
              <a:solidFill>
                <a:srgbClr val="336600"/>
              </a:solidFill>
              <a:ea typeface="ＭＳ Ｐゴシック" pitchFamily="-111" charset="-128"/>
            </a:endParaRPr>
          </a:p>
          <a:p>
            <a:pPr marL="174625" indent="-174625">
              <a:buClr>
                <a:srgbClr val="660066"/>
              </a:buClr>
              <a:buSzPct val="60000"/>
              <a:buNone/>
            </a:pPr>
            <a:endParaRPr lang="en-US" altLang="en-US" sz="1000" dirty="0">
              <a:solidFill>
                <a:srgbClr val="336600"/>
              </a:solidFill>
              <a:latin typeface="Impact" pitchFamily="-111" charset="0"/>
              <a:ea typeface="ＭＳ Ｐゴシック" pitchFamily="-111" charset="-128"/>
            </a:endParaRPr>
          </a:p>
          <a:p>
            <a:pPr marL="174625" indent="-174625">
              <a:buClr>
                <a:srgbClr val="660066"/>
              </a:buClr>
              <a:buSzPct val="60000"/>
              <a:buNone/>
            </a:pPr>
            <a:r>
              <a:rPr lang="en-US" altLang="en-US" sz="2400" dirty="0">
                <a:solidFill>
                  <a:srgbClr val="336600"/>
                </a:solidFill>
                <a:latin typeface="Impact" pitchFamily="-111" charset="0"/>
                <a:ea typeface="ＭＳ Ｐゴシック" pitchFamily="-111" charset="-128"/>
              </a:rPr>
              <a:t>What will you need?</a:t>
            </a:r>
            <a:r>
              <a:rPr lang="en-US" altLang="en-US" sz="2400" dirty="0">
                <a:ea typeface="ＭＳ Ｐゴシック" pitchFamily="-111" charset="-128"/>
              </a:rPr>
              <a:t> </a:t>
            </a:r>
          </a:p>
          <a:p>
            <a:pPr marL="174625" indent="-174625"/>
            <a:r>
              <a:rPr lang="en-US" altLang="en-US" sz="2400" u="sng" dirty="0">
                <a:ea typeface="ＭＳ Ｐゴシック" pitchFamily="-111" charset="-128"/>
              </a:rPr>
              <a:t>Testing Phase Cards</a:t>
            </a:r>
            <a:r>
              <a:rPr lang="en-US" altLang="en-US" sz="2400" dirty="0">
                <a:ea typeface="ＭＳ Ｐゴシック" pitchFamily="-111" charset="-128"/>
              </a:rPr>
              <a:t> (PPT)</a:t>
            </a:r>
          </a:p>
          <a:p>
            <a:pPr marL="174625" indent="-174625"/>
            <a:r>
              <a:rPr lang="en-US" altLang="en-US" sz="2400" u="sng" dirty="0">
                <a:ea typeface="ＭＳ Ｐゴシック" pitchFamily="-111" charset="-128"/>
              </a:rPr>
              <a:t>Process Step Cards </a:t>
            </a:r>
            <a:r>
              <a:rPr lang="en-US" altLang="en-US" sz="2400" dirty="0">
                <a:ea typeface="ＭＳ Ｐゴシック" pitchFamily="-111" charset="-128"/>
              </a:rPr>
              <a:t>(PPT)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305926" y="1478606"/>
            <a:ext cx="5743074" cy="515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579438" indent="-236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036638" indent="-236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660066"/>
              </a:buClr>
              <a:buSzPct val="60000"/>
              <a:buFont typeface="Wingdings" pitchFamily="-111" charset="2"/>
              <a:buNone/>
            </a:pPr>
            <a:r>
              <a:rPr lang="en-US" altLang="en-US" sz="2400" dirty="0">
                <a:solidFill>
                  <a:srgbClr val="336600"/>
                </a:solidFill>
                <a:latin typeface="Impact" pitchFamily="-111" charset="0"/>
              </a:rPr>
              <a:t>What will you do?</a:t>
            </a:r>
            <a:r>
              <a:rPr lang="en-US" altLang="en-US" sz="2400" dirty="0">
                <a:latin typeface="Impact" pitchFamily="-111" charset="0"/>
              </a:rPr>
              <a:t> </a:t>
            </a:r>
          </a:p>
          <a:p>
            <a:pPr marL="409575" lvl="1" indent="-288925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itchFamily="-111" charset="2"/>
              <a:buChar char="§"/>
            </a:pPr>
            <a:r>
              <a:rPr lang="en-US" altLang="en-US" sz="2200" dirty="0">
                <a:latin typeface="+mn-lt"/>
              </a:rPr>
              <a:t>Work Individually to arrange the phases of testing (‘phase’ cards) and the process steps (‘step’ cards), from beginning to end, in the order that they occur in the lab (</a:t>
            </a:r>
            <a:r>
              <a:rPr lang="en-US" altLang="en-US" sz="2200" b="1" i="1" dirty="0">
                <a:latin typeface="+mn-lt"/>
              </a:rPr>
              <a:t>please refer to ppt for Homework</a:t>
            </a:r>
            <a:r>
              <a:rPr lang="en-US" altLang="en-US" sz="2200" dirty="0">
                <a:latin typeface="+mn-lt"/>
              </a:rPr>
              <a:t>)</a:t>
            </a:r>
          </a:p>
          <a:p>
            <a:pPr marL="866775" lvl="2" indent="-361950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itchFamily="-111" charset="2"/>
              <a:buChar char="v"/>
            </a:pPr>
            <a:r>
              <a:rPr lang="en-US" altLang="en-US" sz="2200" dirty="0">
                <a:latin typeface="+mn-lt"/>
              </a:rPr>
              <a:t>Place </a:t>
            </a:r>
            <a:r>
              <a:rPr lang="en-US" altLang="en-US" sz="2200" u="sng" dirty="0">
                <a:latin typeface="+mn-lt"/>
              </a:rPr>
              <a:t>Testing Phase Cards</a:t>
            </a:r>
            <a:r>
              <a:rPr lang="en-US" altLang="en-US" sz="2200" dirty="0">
                <a:latin typeface="+mn-lt"/>
              </a:rPr>
              <a:t> above the ‘step’ cards</a:t>
            </a:r>
          </a:p>
          <a:p>
            <a:pPr marL="866775" lvl="2" indent="-361950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itchFamily="-111" charset="2"/>
              <a:buChar char="v"/>
            </a:pPr>
            <a:r>
              <a:rPr lang="en-US" altLang="en-US" sz="2200" dirty="0">
                <a:latin typeface="+mn-lt"/>
              </a:rPr>
              <a:t>Place </a:t>
            </a:r>
            <a:r>
              <a:rPr lang="en-US" altLang="en-US" sz="2200" u="sng" dirty="0">
                <a:latin typeface="+mn-lt"/>
              </a:rPr>
              <a:t>Process Step Cards</a:t>
            </a:r>
            <a:r>
              <a:rPr lang="en-US" altLang="en-US" sz="2200" dirty="0">
                <a:latin typeface="+mn-lt"/>
              </a:rPr>
              <a:t> in order, from </a:t>
            </a:r>
            <a:r>
              <a:rPr lang="en-US" altLang="en-US" sz="2200" b="1" dirty="0">
                <a:latin typeface="+mn-lt"/>
              </a:rPr>
              <a:t>left to right horizontally </a:t>
            </a:r>
            <a:r>
              <a:rPr lang="en-US" altLang="en-US" sz="2200" dirty="0">
                <a:latin typeface="+mn-lt"/>
              </a:rPr>
              <a:t>across the wall</a:t>
            </a:r>
          </a:p>
          <a:p>
            <a:pPr marL="390525" lvl="1" indent="-342900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itchFamily="2" charset="2"/>
              <a:buChar char="§"/>
            </a:pPr>
            <a:r>
              <a:rPr lang="en-US" altLang="en-US" sz="2200" dirty="0">
                <a:latin typeface="+mn-lt"/>
              </a:rPr>
              <a:t>Submit assignment 48 hours before live session </a:t>
            </a:r>
            <a:r>
              <a:rPr lang="en-US" altLang="en-US" sz="2200" b="1" i="1" dirty="0">
                <a:latin typeface="+mn-lt"/>
              </a:rPr>
              <a:t>(Please refer to Homework List for due date)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itchFamily="-111" charset="2"/>
              <a:buNone/>
            </a:pPr>
            <a:endParaRPr lang="en-US" altLang="en-US" sz="2000" dirty="0"/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rgbClr val="996633"/>
              </a:buClr>
              <a:buFont typeface="Wingdings" pitchFamily="-111" charset="2"/>
              <a:buChar char="§"/>
            </a:pPr>
            <a:endParaRPr lang="en-US" altLang="en-US" sz="2000" dirty="0"/>
          </a:p>
        </p:txBody>
      </p:sp>
      <p:pic>
        <p:nvPicPr>
          <p:cNvPr id="11269" name="Picture 5" descr="MCj04242140000[1]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91137" y="5806521"/>
            <a:ext cx="7223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520635" y="6262800"/>
            <a:ext cx="44037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</a:rPr>
              <a:t>Estimated time for activity: 30 minutes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0F858A-48AE-4303-839F-F0AD0736E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9113" y="6356353"/>
            <a:ext cx="2228850" cy="365125"/>
          </a:xfrm>
        </p:spPr>
        <p:txBody>
          <a:bodyPr/>
          <a:lstStyle/>
          <a:p>
            <a:fld id="{0D2BDC60-E88B-4041-8731-8FCFBED1E3D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89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>
            <a:extLst>
              <a:ext uri="{FF2B5EF4-FFF2-40B4-BE49-F238E27FC236}">
                <a16:creationId xmlns:a16="http://schemas.microsoft.com/office/drawing/2014/main" id="{5B642892-B0A5-0B48-B9B7-0DE57CA7A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219" y="1305523"/>
            <a:ext cx="1278764" cy="59247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Order placed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745C8D-628C-BE41-BC45-F408A7C60BDA}"/>
              </a:ext>
            </a:extLst>
          </p:cNvPr>
          <p:cNvSpPr/>
          <p:nvPr/>
        </p:nvSpPr>
        <p:spPr>
          <a:xfrm>
            <a:off x="9080125" y="4246129"/>
            <a:ext cx="1410088" cy="1092607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pPr algn="ctr" defTabSz="457200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Patient presents to laboratory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00B2B148-56E3-0243-B53D-9AF2DFCF6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8145" y="3012497"/>
            <a:ext cx="2227613" cy="109260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Requisition completed &amp; reviewed by laboratory staff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8080CE37-62F9-0E42-828D-9E5387898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4246" y="1192993"/>
            <a:ext cx="1725969" cy="10926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Specimen type determined for collection 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D398E7E2-2C99-CA40-9FD7-57135F6DC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9500" y="4983317"/>
            <a:ext cx="1384900" cy="59247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Specimen logged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4E55F9E6-ECA8-B049-BD65-BA4ACA7E3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9756" y="2829793"/>
            <a:ext cx="1725969" cy="842538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b="1" dirty="0">
                <a:solidFill>
                  <a:prstClr val="black"/>
                </a:solidFill>
                <a:latin typeface="Arial Black" panose="020B0604020202020204" pitchFamily="34" charset="0"/>
              </a:rPr>
              <a:t>Specimen accepted or rejected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8B067B7A-0A4D-9146-9C6E-C13519B88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2647" y="4608216"/>
            <a:ext cx="1906652" cy="109260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Specimen assigned according to test request/s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21416F9E-446E-AE4C-A3CA-A4BB3E63F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2647" y="3137530"/>
            <a:ext cx="1838475" cy="842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Routine quality checks completed</a:t>
            </a: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9AF3EA54-F468-1940-BA7B-81D47255F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3101" y="2160379"/>
            <a:ext cx="1410088" cy="59247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Specimen analyzed</a:t>
            </a: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8A614B0A-CD9C-E54F-909F-06E182CC9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9917" y="974695"/>
            <a:ext cx="1278765" cy="842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Test results analyzed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9BC74FF7-E871-A640-855A-BA00E6CB1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388" y="5270896"/>
            <a:ext cx="1410088" cy="842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Test results recorded</a:t>
            </a: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E87C3B0F-04DF-E948-9BCA-36790AF8A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364" y="2971218"/>
            <a:ext cx="1838475" cy="842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Test results communicated/ reported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EE33A49C-FD40-D04B-8869-D0CC64DA8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6860" y="1799923"/>
            <a:ext cx="1835895" cy="109260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Documents and records maintained, filed &amp; stored</a:t>
            </a:r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C8E0D4D1-64FD-C549-AD71-D56B90B5E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401" y="4246091"/>
            <a:ext cx="1278764" cy="842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b="1" dirty="0">
                <a:solidFill>
                  <a:prstClr val="black"/>
                </a:solidFill>
                <a:latin typeface="Arial Black" panose="020B0604020202020204" pitchFamily="34" charset="0"/>
              </a:rPr>
              <a:t>Specimen collected</a:t>
            </a:r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3271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AF2F63C8-C56B-AE4A-94AC-570B3E83A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906" y="1462231"/>
            <a:ext cx="809838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DDDDD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950" dirty="0">
                <a:solidFill>
                  <a:prstClr val="black"/>
                </a:solidFill>
                <a:latin typeface="Arial Black" panose="020B0604020202020204" pitchFamily="34" charset="0"/>
              </a:rPr>
              <a:t>Step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0C1FD9CE-62F4-B949-A4CE-EB004FC8A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6879" y="0"/>
            <a:ext cx="2220237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b="1" dirty="0">
                <a:solidFill>
                  <a:prstClr val="black"/>
                </a:solidFill>
                <a:latin typeface="Arial Black" panose="020B0604020202020204" pitchFamily="34" charset="0"/>
              </a:rPr>
              <a:t>PRE-ANALYTICAL</a:t>
            </a:r>
            <a:r>
              <a:rPr lang="en-US" altLang="en-US" sz="3900" dirty="0">
                <a:solidFill>
                  <a:prstClr val="black"/>
                </a:solidFill>
                <a:latin typeface="Arial Black" panose="020B0604020202020204" pitchFamily="34" charset="0"/>
              </a:rPr>
              <a:t> 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9C7E1512-F7BF-8541-A403-AC8E06274FC0}"/>
              </a:ext>
            </a:extLst>
          </p:cNvPr>
          <p:cNvSpPr/>
          <p:nvPr/>
        </p:nvSpPr>
        <p:spPr>
          <a:xfrm>
            <a:off x="1291609" y="2154680"/>
            <a:ext cx="775212" cy="271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46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A28E95-BA81-314D-BA5C-DBA8F9AD519A}"/>
              </a:ext>
            </a:extLst>
          </p:cNvPr>
          <p:cNvSpPr txBox="1"/>
          <p:nvPr/>
        </p:nvSpPr>
        <p:spPr>
          <a:xfrm>
            <a:off x="1239907" y="2588315"/>
            <a:ext cx="981985" cy="1843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138" b="1" dirty="0">
                <a:solidFill>
                  <a:prstClr val="black"/>
                </a:solidFill>
                <a:latin typeface="Calibri" panose="020F0502020204030204"/>
              </a:rPr>
              <a:t>Place process step cards horizontally to represent the order they occur in the lab and the phase of testing </a:t>
            </a:r>
          </a:p>
        </p:txBody>
      </p:sp>
    </p:spTree>
    <p:extLst>
      <p:ext uri="{BB962C8B-B14F-4D97-AF65-F5344CB8AC3E}">
        <p14:creationId xmlns:p14="http://schemas.microsoft.com/office/powerpoint/2010/main" val="1579512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AF2F63C8-C56B-AE4A-94AC-570B3E83A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906" y="1462231"/>
            <a:ext cx="809838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DDDDD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950" dirty="0">
                <a:solidFill>
                  <a:prstClr val="black"/>
                </a:solidFill>
                <a:latin typeface="Arial Black" panose="020B0604020202020204" pitchFamily="34" charset="0"/>
              </a:rPr>
              <a:t>Step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8522FE02-9D6A-F34E-A5CA-E6493FD6C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0527" y="1"/>
            <a:ext cx="1692634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b="1" dirty="0">
                <a:solidFill>
                  <a:prstClr val="black"/>
                </a:solidFill>
                <a:latin typeface="Arial Black" panose="020B0604020202020204" pitchFamily="34" charset="0"/>
              </a:rPr>
              <a:t>ANALYTICAL</a:t>
            </a:r>
            <a:r>
              <a:rPr lang="en-US" altLang="en-US" sz="3900" dirty="0">
                <a:solidFill>
                  <a:prstClr val="black"/>
                </a:solidFill>
                <a:latin typeface="Arial Black" panose="020B0604020202020204" pitchFamily="34" charset="0"/>
              </a:rPr>
              <a:t> 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9C7E1512-F7BF-8541-A403-AC8E06274FC0}"/>
              </a:ext>
            </a:extLst>
          </p:cNvPr>
          <p:cNvSpPr/>
          <p:nvPr/>
        </p:nvSpPr>
        <p:spPr>
          <a:xfrm>
            <a:off x="1291609" y="2154680"/>
            <a:ext cx="775212" cy="271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46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A28E95-BA81-314D-BA5C-DBA8F9AD519A}"/>
              </a:ext>
            </a:extLst>
          </p:cNvPr>
          <p:cNvSpPr txBox="1"/>
          <p:nvPr/>
        </p:nvSpPr>
        <p:spPr>
          <a:xfrm>
            <a:off x="1239907" y="2588315"/>
            <a:ext cx="981985" cy="1843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138" b="1" dirty="0">
                <a:solidFill>
                  <a:prstClr val="black"/>
                </a:solidFill>
                <a:latin typeface="Calibri" panose="020F0502020204030204"/>
              </a:rPr>
              <a:t>Place process step cards horizontally to represent the order they occur in the lab and the phase of testing </a:t>
            </a:r>
          </a:p>
        </p:txBody>
      </p:sp>
    </p:spTree>
    <p:extLst>
      <p:ext uri="{BB962C8B-B14F-4D97-AF65-F5344CB8AC3E}">
        <p14:creationId xmlns:p14="http://schemas.microsoft.com/office/powerpoint/2010/main" val="11641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AF2F63C8-C56B-AE4A-94AC-570B3E83A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906" y="1462231"/>
            <a:ext cx="809838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DDDDD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950" dirty="0">
                <a:solidFill>
                  <a:prstClr val="black"/>
                </a:solidFill>
                <a:latin typeface="Arial Black" panose="020B0604020202020204" pitchFamily="34" charset="0"/>
              </a:rPr>
              <a:t>Step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5990F2C0-5077-EC40-871B-A64F9C8DF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5800" y="1"/>
            <a:ext cx="2482961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b="1" dirty="0">
                <a:solidFill>
                  <a:prstClr val="black"/>
                </a:solidFill>
                <a:latin typeface="Arial Black" panose="020B0604020202020204" pitchFamily="34" charset="0"/>
              </a:rPr>
              <a:t>POST-ANALYTICAL</a:t>
            </a:r>
            <a:r>
              <a:rPr lang="en-US" altLang="en-US" sz="3900" dirty="0">
                <a:solidFill>
                  <a:prstClr val="black"/>
                </a:solidFill>
                <a:latin typeface="Arial Black" panose="020B0604020202020204" pitchFamily="34" charset="0"/>
              </a:rPr>
              <a:t> 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9C7E1512-F7BF-8541-A403-AC8E06274FC0}"/>
              </a:ext>
            </a:extLst>
          </p:cNvPr>
          <p:cNvSpPr/>
          <p:nvPr/>
        </p:nvSpPr>
        <p:spPr>
          <a:xfrm>
            <a:off x="1291609" y="2154680"/>
            <a:ext cx="775212" cy="271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46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A28E95-BA81-314D-BA5C-DBA8F9AD519A}"/>
              </a:ext>
            </a:extLst>
          </p:cNvPr>
          <p:cNvSpPr txBox="1"/>
          <p:nvPr/>
        </p:nvSpPr>
        <p:spPr>
          <a:xfrm>
            <a:off x="1239907" y="2588315"/>
            <a:ext cx="981985" cy="1843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138" b="1" dirty="0">
                <a:solidFill>
                  <a:prstClr val="black"/>
                </a:solidFill>
                <a:latin typeface="Calibri" panose="020F0502020204030204"/>
              </a:rPr>
              <a:t>Place process step cards horizontally to represent the order they occur in the lab and the phase of testing </a:t>
            </a:r>
          </a:p>
        </p:txBody>
      </p:sp>
    </p:spTree>
    <p:extLst>
      <p:ext uri="{BB962C8B-B14F-4D97-AF65-F5344CB8AC3E}">
        <p14:creationId xmlns:p14="http://schemas.microsoft.com/office/powerpoint/2010/main" val="1575622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322</Words>
  <Application>Microsoft Macintosh PowerPoint</Application>
  <PresentationFormat>Widescreen</PresentationFormat>
  <Paragraphs>48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Impact</vt:lpstr>
      <vt:lpstr>Wingdings</vt:lpstr>
      <vt:lpstr>Office Theme</vt:lpstr>
      <vt:lpstr>1_Office Theme</vt:lpstr>
      <vt:lpstr>PowerPoint Presentation</vt:lpstr>
      <vt:lpstr>Activity: Process Mapping  Part I - Order the Steps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Beatrice van der Puije</dc:creator>
  <cp:lastModifiedBy>Beatrice van der Puije</cp:lastModifiedBy>
  <cp:revision>11</cp:revision>
  <dcterms:created xsi:type="dcterms:W3CDTF">2021-02-01T16:13:09Z</dcterms:created>
  <dcterms:modified xsi:type="dcterms:W3CDTF">2021-06-17T21:52:01Z</dcterms:modified>
</cp:coreProperties>
</file>